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74" r:id="rId6"/>
    <p:sldId id="283" r:id="rId7"/>
    <p:sldId id="281" r:id="rId8"/>
    <p:sldId id="282" r:id="rId9"/>
    <p:sldId id="260" r:id="rId10"/>
    <p:sldId id="284" r:id="rId11"/>
    <p:sldId id="276" r:id="rId12"/>
    <p:sldId id="279" r:id="rId13"/>
    <p:sldId id="278" r:id="rId14"/>
    <p:sldId id="262" r:id="rId15"/>
    <p:sldId id="273" r:id="rId16"/>
    <p:sldId id="26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1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4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6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5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9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FB42-2F85-4012-90F4-56BFBE81869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0F40-CBEC-45DC-AB0A-0E007ED7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ompute@bren.ucsb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eef.bren.ucsb.edu" TargetMode="External"/><Relationship Id="rId2" Type="http://schemas.openxmlformats.org/officeDocument/2006/relationships/hyperlink" Target="https://bren.zendesk.com/hc/en-us/articles/360041733231-Remotely-controlling-lab-computers-from-your-home-Mac-or-PC-using-availability-lis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sb.box.com/" TargetMode="External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elp.lsit.ucsb.edu/hc/en-us/articles/115000095531-Download-Microsoft-Office365-student-packa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ren.zendesk.com/hc/en-us" TargetMode="External"/><Relationship Id="rId2" Type="http://schemas.openxmlformats.org/officeDocument/2006/relationships/hyperlink" Target="mailto:compute@bren.ucsb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CSBnetID@umail.ucsb.edu" TargetMode="External"/><Relationship Id="rId2" Type="http://schemas.openxmlformats.org/officeDocument/2006/relationships/hyperlink" Target="mailto:UCSBnetID@ucsb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CSBnetID@bren.ucsb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UCSBnetID@ucsb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cheduling@bren.ucsb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smtClean="0">
                <a:solidFill>
                  <a:srgbClr val="0070C0"/>
                </a:solidFill>
              </a:rPr>
              <a:t>2024 MESM / PHD</a:t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Computer </a:t>
            </a:r>
            <a:r>
              <a:rPr lang="en-US" sz="5400" dirty="0">
                <a:solidFill>
                  <a:srgbClr val="0070C0"/>
                </a:solidFill>
              </a:rPr>
              <a:t>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940057" cy="41910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Bren Compute Team: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Brad Hill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Kat Le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Garrett </a:t>
            </a:r>
            <a:r>
              <a:rPr lang="en-US" dirty="0" smtClean="0"/>
              <a:t>Favre-Schwan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smtClean="0"/>
              <a:t>Cuddy </a:t>
            </a:r>
            <a:r>
              <a:rPr lang="en-US" dirty="0" err="1" smtClean="0"/>
              <a:t>Ritchason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>
                <a:solidFill>
                  <a:srgbClr val="0070C0"/>
                </a:solidFill>
              </a:rPr>
              <a:t>Offices: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smtClean="0"/>
              <a:t>Main Help Desk: Bren 3516 (Office Wing)</a:t>
            </a:r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89C7848D-B8AA-4702-8F9F-56F0AA2FD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9" r="2803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41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Printing and Equipment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Printing:</a:t>
            </a:r>
          </a:p>
          <a:p>
            <a:r>
              <a:rPr lang="en-US" dirty="0"/>
              <a:t>Printers at Bren located in Student Mailroom</a:t>
            </a:r>
          </a:p>
          <a:p>
            <a:r>
              <a:rPr lang="en-US" dirty="0"/>
              <a:t>Can be printed to by either Bren Windows Lab PC, or by uploading document through web interface</a:t>
            </a:r>
          </a:p>
          <a:p>
            <a:r>
              <a:rPr lang="en-US" dirty="0"/>
              <a:t>How-to articles available at:              </a:t>
            </a:r>
            <a:r>
              <a:rPr lang="en-US" sz="3300" dirty="0">
                <a:solidFill>
                  <a:srgbClr val="0070C0"/>
                </a:solidFill>
              </a:rPr>
              <a:t>bren.zendesk.com</a:t>
            </a:r>
            <a:endParaRPr lang="en-US" sz="2600" dirty="0"/>
          </a:p>
          <a:p>
            <a:r>
              <a:rPr lang="en-US" dirty="0"/>
              <a:t>Additional printing options at </a:t>
            </a:r>
            <a:r>
              <a:rPr lang="en-US" dirty="0" smtClean="0"/>
              <a:t>UCSB</a:t>
            </a:r>
          </a:p>
          <a:p>
            <a:r>
              <a:rPr lang="en-US" dirty="0" smtClean="0"/>
              <a:t>Bren related or personal documents only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Equipment </a:t>
            </a:r>
            <a:r>
              <a:rPr lang="en-US" dirty="0">
                <a:solidFill>
                  <a:srgbClr val="0070C0"/>
                </a:solidFill>
              </a:rPr>
              <a:t>Loans: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We have laptops we can loan if you have a need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have various webcams, headsets, mice, keyboards, monitors etc. available for students to use if needed</a:t>
            </a:r>
          </a:p>
          <a:p>
            <a:r>
              <a:rPr lang="en-US" dirty="0">
                <a:sym typeface="Wingdings" pitchFamily="2" charset="2"/>
              </a:rPr>
              <a:t>Email </a:t>
            </a:r>
            <a:r>
              <a:rPr lang="en-US" dirty="0">
                <a:sym typeface="Wingdings" pitchFamily="2" charset="2"/>
                <a:hlinkClick r:id="rId2"/>
              </a:rPr>
              <a:t>compute@bren.ucsb.edu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or stop by zoom / our offices to chat about your needs 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8" descr="Browser, globe, network, web, web page, webpage icon">
            <a:extLst>
              <a:ext uri="{FF2B5EF4-FFF2-40B4-BE49-F238E27FC236}">
                <a16:creationId xmlns:a16="http://schemas.microsoft.com/office/drawing/2014/main" id="{B04192D0-CD45-C546-8A4F-AE18DF06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07" y="2791250"/>
            <a:ext cx="587565" cy="5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Printing Pricing / Locations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59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Bren Printers: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Located in Student Mailroom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Oreo (Black and White) - $0.03 per side</a:t>
            </a:r>
          </a:p>
          <a:p>
            <a:r>
              <a:rPr lang="en-US" dirty="0" smtClean="0"/>
              <a:t>Crow (Black and White)</a:t>
            </a:r>
            <a:r>
              <a:rPr lang="en-US" dirty="0"/>
              <a:t> - $</a:t>
            </a:r>
            <a:r>
              <a:rPr lang="en-US" dirty="0" smtClean="0"/>
              <a:t>0.03 </a:t>
            </a:r>
            <a:r>
              <a:rPr lang="en-US" dirty="0"/>
              <a:t>per side</a:t>
            </a:r>
            <a:endParaRPr lang="en-US" dirty="0" smtClean="0"/>
          </a:p>
          <a:p>
            <a:r>
              <a:rPr lang="en-US" dirty="0" smtClean="0"/>
              <a:t>Kingfisher (Color) - $0.20 per side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Bren Printers: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Located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Small SCF (Afterhours)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Penguin </a:t>
            </a:r>
            <a:r>
              <a:rPr lang="en-US" dirty="0"/>
              <a:t>(Black and White) - $0.03 per side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Included Print Funds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$30 per year included for free, no refunds</a:t>
            </a:r>
          </a:p>
          <a:p>
            <a:r>
              <a:rPr lang="en-US" dirty="0" smtClean="0"/>
              <a:t>$200 can be distributed during Group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6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Computing Lab Spaces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Computing Spaces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Commons: 9 PC’s, 4 Standup Laptop Stations, 3 Laptop Stations</a:t>
            </a:r>
          </a:p>
          <a:p>
            <a:r>
              <a:rPr lang="en-US" dirty="0" smtClean="0"/>
              <a:t>GIS: 37 PC’s</a:t>
            </a:r>
          </a:p>
          <a:p>
            <a:r>
              <a:rPr lang="en-US" dirty="0" smtClean="0"/>
              <a:t>SCF Small: 13 PC’s, 1 Collaborative Space</a:t>
            </a:r>
          </a:p>
          <a:p>
            <a:r>
              <a:rPr lang="en-US" dirty="0" smtClean="0"/>
              <a:t>SCF Large: 6 Collaborative Spaces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Quiet Spaces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Floor Library: Collaborative Space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Floor Library: 8 Large Laptop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Remote Access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Remote Lab Compute Access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Instructions: </a:t>
            </a:r>
            <a:r>
              <a:rPr lang="en-US" dirty="0" smtClean="0">
                <a:hlinkClick r:id="rId2"/>
              </a:rPr>
              <a:t>bren.zendesk.com </a:t>
            </a:r>
            <a:endParaRPr lang="en-US" dirty="0" smtClean="0"/>
          </a:p>
          <a:p>
            <a:r>
              <a:rPr lang="en-US" dirty="0" smtClean="0"/>
              <a:t>Requires VPN</a:t>
            </a:r>
          </a:p>
          <a:p>
            <a:r>
              <a:rPr lang="en-US" dirty="0" smtClean="0"/>
              <a:t>General Access, and Reserved GP Pools of Computers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Remote File Access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3" action="ppaction://hlinkfile"/>
              </a:rPr>
              <a:t>reef.bren.ucsb.edu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UCSB Cloud Storage (Box / Google)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777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Cloud and Bren Personal Drive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Cloud: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Geographically Dispersed, Accessed Through Internet</a:t>
            </a:r>
          </a:p>
          <a:p>
            <a:r>
              <a:rPr lang="en-US" dirty="0"/>
              <a:t>UCSB Google Drive </a:t>
            </a:r>
            <a:r>
              <a:rPr lang="en-US" dirty="0" smtClean="0"/>
              <a:t>(20GB) </a:t>
            </a:r>
            <a:r>
              <a:rPr lang="en-US" dirty="0"/>
              <a:t>– personal / shared / collaborative folders </a:t>
            </a:r>
            <a:r>
              <a:rPr lang="en-US" dirty="0">
                <a:hlinkClick r:id="rId2"/>
              </a:rPr>
              <a:t>https://drive.google.com</a:t>
            </a:r>
            <a:endParaRPr lang="en-US" dirty="0"/>
          </a:p>
          <a:p>
            <a:r>
              <a:rPr lang="en-US" dirty="0"/>
              <a:t>Box (</a:t>
            </a:r>
            <a:r>
              <a:rPr lang="en-US" dirty="0" smtClean="0"/>
              <a:t>15GB</a:t>
            </a:r>
            <a:r>
              <a:rPr lang="en-US" dirty="0"/>
              <a:t>) – another cloud storage  </a:t>
            </a:r>
            <a:r>
              <a:rPr lang="en-US" dirty="0">
                <a:hlinkClick r:id="rId3"/>
              </a:rPr>
              <a:t>https://ucsb.box.com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Bren Personal Drive (H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:)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 File Server In Bren Building</a:t>
            </a:r>
          </a:p>
          <a:p>
            <a:r>
              <a:rPr lang="en-US" dirty="0"/>
              <a:t>Limited storage intended for documents (10-20gb total)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Should not be used for data sets</a:t>
            </a:r>
          </a:p>
          <a:p>
            <a:r>
              <a:rPr lang="en-US" dirty="0">
                <a:sym typeface="Wingdings" pitchFamily="2" charset="2"/>
              </a:rPr>
              <a:t>Additional storage for scratch / data sets and how to access will be shared as part of your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5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9813581-BA37-A84F-8D82-6C308E87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07" y="-1"/>
            <a:ext cx="9086193" cy="68030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BD9B3F-6629-EE41-BA94-91AA045F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UCSB VPN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E160D5-F5B5-7148-88AB-ECE2B4CB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Encrypts your internet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traffic to UCSB</a:t>
            </a:r>
          </a:p>
          <a:p>
            <a:r>
              <a:rPr lang="en-US" dirty="0">
                <a:solidFill>
                  <a:srgbClr val="0070C0"/>
                </a:solidFill>
              </a:rPr>
              <a:t>Makes your computer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part of UCSB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network</a:t>
            </a:r>
          </a:p>
          <a:p>
            <a:r>
              <a:rPr lang="en-US" dirty="0">
                <a:solidFill>
                  <a:srgbClr val="0070C0"/>
                </a:solidFill>
              </a:rPr>
              <a:t>Required to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access some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resources</a:t>
            </a:r>
          </a:p>
          <a:p>
            <a:r>
              <a:rPr lang="en-US" dirty="0">
                <a:solidFill>
                  <a:srgbClr val="0070C0"/>
                </a:solidFill>
              </a:rPr>
              <a:t>Does not affect Zoom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6082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Microsoft Office for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student you can download and install Microsoft office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/>
              <a:t>	</a:t>
            </a:r>
            <a:r>
              <a:rPr lang="en-US" sz="4000" dirty="0">
                <a:solidFill>
                  <a:schemeClr val="accent5"/>
                </a:solidFill>
              </a:rPr>
              <a:t>bit.ly/</a:t>
            </a:r>
            <a:r>
              <a:rPr lang="en-US" sz="4000" dirty="0" err="1">
                <a:solidFill>
                  <a:schemeClr val="accent5"/>
                </a:solidFill>
              </a:rPr>
              <a:t>ucsbdownloadoffice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  <a:p>
            <a:r>
              <a:rPr lang="en-US" dirty="0"/>
              <a:t>Google Drive let’s you use Sheets, Docs etc.</a:t>
            </a:r>
          </a:p>
          <a:p>
            <a:r>
              <a:rPr lang="en-US" dirty="0"/>
              <a:t>UCSB’s Box service also have Office365 integration</a:t>
            </a:r>
          </a:p>
          <a:p>
            <a:r>
              <a:rPr lang="en-US" dirty="0"/>
              <a:t>Does not include OneDrive access</a:t>
            </a:r>
          </a:p>
        </p:txBody>
      </p:sp>
      <p:pic>
        <p:nvPicPr>
          <p:cNvPr id="4" name="Picture 8" descr="Browser, globe, network, web, web page, webpage icon">
            <a:extLst>
              <a:ext uri="{FF2B5EF4-FFF2-40B4-BE49-F238E27FC236}">
                <a16:creationId xmlns:a16="http://schemas.microsoft.com/office/drawing/2014/main" id="{43EC766B-46C6-4275-84ED-C61EF9EC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69" y="2718378"/>
            <a:ext cx="587565" cy="5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4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598" y="1802584"/>
            <a:ext cx="1021520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compute@bren.ucsb.edu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Office Hours (via Zoom) Tuesday and Fridays from 2:30 - 3:30 pm PST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( Join meeting 847-4349-7043 )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Bren Compute Team Knowledgebase: </a:t>
            </a:r>
            <a:r>
              <a:rPr lang="en-US" dirty="0">
                <a:hlinkClick r:id="rId3"/>
              </a:rPr>
              <a:t>bren.zendesk.com</a:t>
            </a:r>
            <a:r>
              <a:rPr lang="en-US" dirty="0"/>
              <a:t>  * we’ll also post presentation </a:t>
            </a:r>
            <a:r>
              <a:rPr lang="en-US" dirty="0" smtClean="0"/>
              <a:t>here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4CA18D-7FC3-4CAB-960E-056A4739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5" y="2771987"/>
            <a:ext cx="600798" cy="6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icon &quot;Email mail open at icon&quot;">
            <a:extLst>
              <a:ext uri="{FF2B5EF4-FFF2-40B4-BE49-F238E27FC236}">
                <a16:creationId xmlns:a16="http://schemas.microsoft.com/office/drawing/2014/main" id="{75987012-76AB-4534-BE32-114A936F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3" y="1746085"/>
            <a:ext cx="473508" cy="4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owser, globe, network, web, web page, webpage icon">
            <a:extLst>
              <a:ext uri="{FF2B5EF4-FFF2-40B4-BE49-F238E27FC236}">
                <a16:creationId xmlns:a16="http://schemas.microsoft.com/office/drawing/2014/main" id="{3DFEA258-DC53-4143-984D-6E5F75835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8" y="4136209"/>
            <a:ext cx="587565" cy="5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561D-EAC8-3B49-9C37-16DA8A75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Quick Show of Hands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F805-7D77-864F-823D-8D73AF97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Laptop?</a:t>
            </a:r>
          </a:p>
          <a:p>
            <a:r>
              <a:rPr lang="en-US" dirty="0"/>
              <a:t>PC Laptop?</a:t>
            </a:r>
          </a:p>
          <a:p>
            <a:r>
              <a:rPr lang="en-US" dirty="0"/>
              <a:t>Happy with your laptop?</a:t>
            </a:r>
          </a:p>
          <a:p>
            <a:r>
              <a:rPr lang="en-US" dirty="0"/>
              <a:t>Logged into </a:t>
            </a:r>
            <a:r>
              <a:rPr lang="en-US" dirty="0" smtClean="0"/>
              <a:t>Canvas?</a:t>
            </a:r>
            <a:endParaRPr lang="en-US" dirty="0"/>
          </a:p>
          <a:p>
            <a:r>
              <a:rPr lang="en-US" dirty="0"/>
              <a:t>Installed and run </a:t>
            </a:r>
            <a:r>
              <a:rPr lang="en-US" smtClean="0"/>
              <a:t>Ivanti </a:t>
            </a:r>
            <a:r>
              <a:rPr lang="en-US" dirty="0"/>
              <a:t>(VPN) from UCSB?</a:t>
            </a:r>
          </a:p>
          <a:p>
            <a:r>
              <a:rPr lang="en-US" dirty="0"/>
              <a:t>Have used Microsoft Remote Desktop?</a:t>
            </a:r>
          </a:p>
          <a:p>
            <a:r>
              <a:rPr lang="en-US" dirty="0"/>
              <a:t>Do you have MS Office installed</a:t>
            </a:r>
            <a:r>
              <a:rPr lang="en-US" dirty="0" smtClean="0"/>
              <a:t>?</a:t>
            </a:r>
          </a:p>
          <a:p>
            <a:r>
              <a:rPr lang="en-US" dirty="0"/>
              <a:t>Does fruit have any business being on Pizza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6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Computer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4964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UCSBnetID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UCSB Google Account</a:t>
            </a:r>
          </a:p>
          <a:p>
            <a:pPr lvl="1"/>
            <a:r>
              <a:rPr lang="en-US" dirty="0"/>
              <a:t>Google Email, Google Drive, etc. </a:t>
            </a:r>
          </a:p>
          <a:p>
            <a:pPr lvl="1"/>
            <a:r>
              <a:rPr lang="en-US" dirty="0"/>
              <a:t>Also called UCSB Connect account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Bren Desktop account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ogin </a:t>
            </a:r>
            <a:r>
              <a:rPr lang="en-US" dirty="0"/>
              <a:t>to Bren computers, REEF web portal</a:t>
            </a:r>
            <a:r>
              <a:rPr lang="en-US" dirty="0" smtClean="0"/>
              <a:t>, BREN-WIFI (Wi-Fi)</a:t>
            </a:r>
          </a:p>
          <a:p>
            <a:pPr lvl="1"/>
            <a:r>
              <a:rPr lang="en-US" dirty="0"/>
              <a:t>Password is assigned by Bren Compute Team and cannot be </a:t>
            </a:r>
            <a:r>
              <a:rPr lang="en-US" dirty="0" smtClean="0"/>
              <a:t>changed</a:t>
            </a:r>
          </a:p>
          <a:p>
            <a:pPr lvl="1"/>
            <a:r>
              <a:rPr lang="en-US" dirty="0" smtClean="0"/>
              <a:t>Password is retrievable via a Google Sheet that is shared with you</a:t>
            </a:r>
            <a:endParaRPr lang="en-US" dirty="0"/>
          </a:p>
          <a:p>
            <a:pPr lvl="1"/>
            <a:r>
              <a:rPr lang="en-US" dirty="0"/>
              <a:t>Same username as </a:t>
            </a:r>
            <a:r>
              <a:rPr lang="en-US" dirty="0" err="1"/>
              <a:t>UCSBnetID</a:t>
            </a:r>
            <a:r>
              <a:rPr lang="en-US" dirty="0"/>
              <a:t> to make life easier, different password as it’s not tied into </a:t>
            </a:r>
            <a:r>
              <a:rPr lang="en-US" dirty="0" err="1"/>
              <a:t>UCSBnetID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UCSB Google Account and Email Addresses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03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Your UCSB Google Account has multiple Email Addresses:</a:t>
            </a:r>
          </a:p>
          <a:p>
            <a:pPr lvl="1"/>
            <a:endParaRPr lang="en-US" dirty="0" smtClean="0">
              <a:hlinkClick r:id="rId2"/>
            </a:endParaRPr>
          </a:p>
          <a:p>
            <a:pPr lvl="1"/>
            <a:r>
              <a:rPr lang="en-US" sz="2600" dirty="0" smtClean="0">
                <a:hlinkClick r:id="rId2"/>
              </a:rPr>
              <a:t>UCSBnetID@ucsb.edu</a:t>
            </a:r>
            <a:r>
              <a:rPr lang="en-US" sz="2600" dirty="0" smtClean="0"/>
              <a:t> (Connect / Primary Address)</a:t>
            </a:r>
          </a:p>
          <a:p>
            <a:pPr lvl="2"/>
            <a:r>
              <a:rPr lang="en-US" sz="2600" dirty="0" smtClean="0">
                <a:hlinkClick r:id="rId3"/>
              </a:rPr>
              <a:t>UCSBnetID@umail.ucsb.edu</a:t>
            </a:r>
            <a:r>
              <a:rPr lang="en-US" sz="2600" dirty="0" smtClean="0"/>
              <a:t> (</a:t>
            </a:r>
            <a:r>
              <a:rPr lang="en-US" sz="2600" dirty="0" err="1" smtClean="0"/>
              <a:t>uMail</a:t>
            </a:r>
            <a:r>
              <a:rPr lang="en-US" sz="2600" dirty="0" smtClean="0"/>
              <a:t> Alias)</a:t>
            </a:r>
          </a:p>
          <a:p>
            <a:pPr lvl="2"/>
            <a:r>
              <a:rPr lang="en-US" sz="2600" dirty="0" smtClean="0">
                <a:hlinkClick r:id="rId4"/>
              </a:rPr>
              <a:t>UCSBnetID@bren.ucsb.edu</a:t>
            </a:r>
            <a:r>
              <a:rPr lang="en-US" sz="2600" dirty="0" smtClean="0"/>
              <a:t> (Departmental Alias)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can receive email sent to any of these addresses</a:t>
            </a:r>
          </a:p>
          <a:p>
            <a:pPr lvl="1"/>
            <a:r>
              <a:rPr lang="en-US" dirty="0" smtClean="0"/>
              <a:t>You can send email from any of these addresses</a:t>
            </a:r>
          </a:p>
          <a:p>
            <a:pPr lvl="1"/>
            <a:r>
              <a:rPr lang="en-US" dirty="0" smtClean="0"/>
              <a:t>13 months after you graduate, UCSB deactivates your Google Account</a:t>
            </a:r>
          </a:p>
          <a:p>
            <a:pPr lvl="1"/>
            <a:r>
              <a:rPr lang="en-US" dirty="0" smtClean="0"/>
              <a:t>We let you forward your </a:t>
            </a:r>
            <a:r>
              <a:rPr lang="en-US" dirty="0" smtClean="0">
                <a:solidFill>
                  <a:srgbClr val="0070C0"/>
                </a:solidFill>
              </a:rPr>
              <a:t>@bren.ucsb.edu </a:t>
            </a:r>
            <a:r>
              <a:rPr lang="en-US" dirty="0" smtClean="0"/>
              <a:t>to a personal email address in perpetuity</a:t>
            </a:r>
          </a:p>
          <a:p>
            <a:pPr lvl="1"/>
            <a:r>
              <a:rPr lang="en-US" dirty="0" smtClean="0"/>
              <a:t>Keep the above in mind when choosing an email address to create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7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F588-D7D9-234F-A5F6-301A1C07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UCSB Google Resource Calendars</a:t>
            </a:r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5940E6-B6E6-6745-9BDB-11ED82546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9" r="42135"/>
          <a:stretch/>
        </p:blipFill>
        <p:spPr>
          <a:xfrm>
            <a:off x="8440975" y="1843501"/>
            <a:ext cx="2912825" cy="4206453"/>
          </a:xfrm>
          <a:effectLst>
            <a:glow rad="410795">
              <a:srgbClr val="0070C0">
                <a:alpha val="25000"/>
              </a:srgbClr>
            </a:glow>
          </a:effec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353CEE-7674-CC4D-B1D9-8C3BCE48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/>
          <a:stretch/>
        </p:blipFill>
        <p:spPr>
          <a:xfrm>
            <a:off x="5863587" y="4945967"/>
            <a:ext cx="1991336" cy="1325563"/>
          </a:xfrm>
          <a:prstGeom prst="rect">
            <a:avLst/>
          </a:prstGeom>
          <a:effectLst>
            <a:glow rad="401684">
              <a:srgbClr val="0070C0">
                <a:alpha val="25000"/>
              </a:srgbClr>
            </a:glow>
          </a:effectLst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0B5B1C-D575-8543-BE58-6C7F363A5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43" y="1737986"/>
            <a:ext cx="1792081" cy="2658981"/>
          </a:xfrm>
          <a:prstGeom prst="rect">
            <a:avLst/>
          </a:prstGeom>
          <a:effectLst>
            <a:glow rad="406399">
              <a:srgbClr val="0070C0">
                <a:alpha val="25000"/>
              </a:srgbClr>
            </a:glow>
          </a:effec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9231C5-862E-8E4D-9CAF-0C55D0D02A23}"/>
              </a:ext>
            </a:extLst>
          </p:cNvPr>
          <p:cNvSpPr/>
          <p:nvPr/>
        </p:nvSpPr>
        <p:spPr>
          <a:xfrm>
            <a:off x="7106505" y="3989645"/>
            <a:ext cx="435476" cy="29696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E425E7-101A-5E40-81B4-E2E99072A774}"/>
              </a:ext>
            </a:extLst>
          </p:cNvPr>
          <p:cNvSpPr/>
          <p:nvPr/>
        </p:nvSpPr>
        <p:spPr>
          <a:xfrm>
            <a:off x="5960022" y="5633325"/>
            <a:ext cx="1403975" cy="33431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D632928-DBD5-E64A-8D01-38B44435CBBA}"/>
              </a:ext>
            </a:extLst>
          </p:cNvPr>
          <p:cNvSpPr/>
          <p:nvPr/>
        </p:nvSpPr>
        <p:spPr>
          <a:xfrm>
            <a:off x="8463502" y="1977221"/>
            <a:ext cx="847023" cy="442762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24198F-9CAA-A44F-90C4-E2544B55F495}"/>
              </a:ext>
            </a:extLst>
          </p:cNvPr>
          <p:cNvSpPr/>
          <p:nvPr/>
        </p:nvSpPr>
        <p:spPr>
          <a:xfrm>
            <a:off x="8853325" y="4751362"/>
            <a:ext cx="471638" cy="43313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DB79C-9671-894B-83D2-2F680775A963}"/>
              </a:ext>
            </a:extLst>
          </p:cNvPr>
          <p:cNvSpPr txBox="1"/>
          <p:nvPr/>
        </p:nvSpPr>
        <p:spPr>
          <a:xfrm>
            <a:off x="812364" y="1872020"/>
            <a:ext cx="46586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Resource calendars are associated with a thing and not a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Use Calendars /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 smtClean="0">
                <a:solidFill>
                  <a:srgbClr val="0070C0"/>
                </a:solidFill>
              </a:rPr>
              <a:t>Bren Events </a:t>
            </a:r>
            <a:r>
              <a:rPr lang="en-US" sz="2400" dirty="0">
                <a:solidFill>
                  <a:srgbClr val="0070C0"/>
                </a:solidFill>
              </a:rPr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bren</a:t>
            </a:r>
            <a:r>
              <a:rPr lang="en-US" sz="2000" dirty="0" smtClean="0"/>
              <a:t>-calendar-events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930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30C3-0197-C54B-B58D-9C0796AF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WiFi</a:t>
            </a:r>
            <a:r>
              <a:rPr lang="en-US" dirty="0">
                <a:solidFill>
                  <a:srgbClr val="0070C0"/>
                </a:solidFill>
              </a:rPr>
              <a:t>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F3034-D35A-AC45-AA2C-E50C3152B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00448" cy="2868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0070C0"/>
                </a:solidFill>
              </a:rPr>
              <a:t>BREN-WIFI (Wi-Fi) </a:t>
            </a:r>
            <a:r>
              <a:rPr lang="en-US" sz="3500" dirty="0">
                <a:solidFill>
                  <a:srgbClr val="0070C0"/>
                </a:solidFill>
              </a:rPr>
              <a:t>network</a:t>
            </a:r>
          </a:p>
          <a:p>
            <a:r>
              <a:rPr lang="en-US" dirty="0"/>
              <a:t>36 access points @ Bren</a:t>
            </a:r>
          </a:p>
          <a:p>
            <a:r>
              <a:rPr lang="en-US" dirty="0"/>
              <a:t>Good coverage throughout building</a:t>
            </a:r>
          </a:p>
          <a:p>
            <a:r>
              <a:rPr lang="en-US" dirty="0"/>
              <a:t>Good speed</a:t>
            </a:r>
          </a:p>
          <a:p>
            <a:r>
              <a:rPr lang="en-US" dirty="0"/>
              <a:t>Login with Bren Desktop Account</a:t>
            </a:r>
          </a:p>
          <a:p>
            <a:r>
              <a:rPr lang="en-US" dirty="0" smtClean="0"/>
              <a:t>Hardwired </a:t>
            </a:r>
            <a:r>
              <a:rPr lang="en-US" dirty="0"/>
              <a:t>locations </a:t>
            </a:r>
            <a:r>
              <a:rPr lang="en-US" dirty="0" smtClean="0"/>
              <a:t>available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1A950F-A46D-A649-892B-FFE603C21385}"/>
              </a:ext>
            </a:extLst>
          </p:cNvPr>
          <p:cNvSpPr txBox="1">
            <a:spLocks/>
          </p:cNvSpPr>
          <p:nvPr/>
        </p:nvSpPr>
        <p:spPr>
          <a:xfrm>
            <a:off x="6095998" y="1809859"/>
            <a:ext cx="5257801" cy="2884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dirty="0">
                <a:solidFill>
                  <a:srgbClr val="0070C0"/>
                </a:solidFill>
              </a:rPr>
              <a:t>EDUROAM </a:t>
            </a:r>
            <a:r>
              <a:rPr lang="en-US" sz="3500" dirty="0" err="1">
                <a:solidFill>
                  <a:srgbClr val="0070C0"/>
                </a:solidFill>
              </a:rPr>
              <a:t>WiFi</a:t>
            </a:r>
            <a:r>
              <a:rPr lang="en-US" sz="3500" dirty="0">
                <a:solidFill>
                  <a:srgbClr val="0070C0"/>
                </a:solidFill>
              </a:rPr>
              <a:t> network</a:t>
            </a:r>
          </a:p>
          <a:p>
            <a:r>
              <a:rPr lang="en-US" dirty="0"/>
              <a:t>11 access points @ Bren (Spottier)</a:t>
            </a:r>
          </a:p>
          <a:p>
            <a:r>
              <a:rPr lang="en-US" dirty="0"/>
              <a:t>Available across campus and participating institutions</a:t>
            </a:r>
          </a:p>
          <a:p>
            <a:r>
              <a:rPr lang="en-US" dirty="0"/>
              <a:t>Excellent speed</a:t>
            </a:r>
          </a:p>
          <a:p>
            <a:r>
              <a:rPr lang="en-US" dirty="0"/>
              <a:t>Login with </a:t>
            </a:r>
            <a:r>
              <a:rPr lang="en-US" dirty="0">
                <a:hlinkClick r:id="rId2"/>
              </a:rPr>
              <a:t>UCSBnetID@ucsb.edu</a:t>
            </a:r>
            <a:endParaRPr lang="en-US" dirty="0"/>
          </a:p>
          <a:p>
            <a:r>
              <a:rPr lang="en-US" dirty="0"/>
              <a:t>Stay logged in for 30 days</a:t>
            </a:r>
          </a:p>
        </p:txBody>
      </p:sp>
    </p:spTree>
    <p:extLst>
      <p:ext uri="{BB962C8B-B14F-4D97-AF65-F5344CB8AC3E}">
        <p14:creationId xmlns:p14="http://schemas.microsoft.com/office/powerpoint/2010/main" val="28662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Bren Computing / Meeting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GIS Computer Lab</a:t>
            </a:r>
          </a:p>
          <a:p>
            <a:r>
              <a:rPr lang="en-US" dirty="0" smtClean="0"/>
              <a:t>SCF / Student </a:t>
            </a:r>
            <a:r>
              <a:rPr lang="en-US" dirty="0"/>
              <a:t>Computing </a:t>
            </a:r>
            <a:r>
              <a:rPr lang="en-US" dirty="0" smtClean="0"/>
              <a:t>Facility (Small and Large)</a:t>
            </a:r>
            <a:endParaRPr lang="en-US" dirty="0"/>
          </a:p>
          <a:p>
            <a:r>
              <a:rPr lang="en-US" dirty="0"/>
              <a:t>Student Commons</a:t>
            </a:r>
          </a:p>
          <a:p>
            <a:r>
              <a:rPr lang="en-US" dirty="0" smtClean="0"/>
              <a:t>Reservable </a:t>
            </a:r>
            <a:r>
              <a:rPr lang="en-US" dirty="0"/>
              <a:t>Classrooms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(Pine, Oak, Sycamore)</a:t>
            </a:r>
          </a:p>
          <a:p>
            <a:r>
              <a:rPr lang="en-US" dirty="0"/>
              <a:t>Reservable Meeting Rooms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(Visitor Center, Manzanita, Bonsai,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Maple)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Quiet Spaces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(1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3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Floor Libraries)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During the summer, or after hours, building access requires both a UCSB Access Card, and you to fill out the building access request form:	               </a:t>
            </a:r>
            <a:br>
              <a:rPr lang="en-US" dirty="0"/>
            </a:br>
            <a:r>
              <a:rPr lang="en-US" dirty="0"/>
              <a:t> 		  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70C0"/>
                </a:solidFill>
              </a:rPr>
              <a:t>                              </a:t>
            </a:r>
            <a:r>
              <a:rPr lang="en-US" sz="3800" dirty="0" err="1">
                <a:solidFill>
                  <a:srgbClr val="0070C0"/>
                </a:solidFill>
              </a:rPr>
              <a:t>bit.ly</a:t>
            </a:r>
            <a:r>
              <a:rPr lang="en-US" sz="3800" dirty="0">
                <a:solidFill>
                  <a:srgbClr val="0070C0"/>
                </a:solidFill>
              </a:rPr>
              <a:t>/</a:t>
            </a:r>
            <a:r>
              <a:rPr lang="en-US" sz="3800" dirty="0" err="1">
                <a:solidFill>
                  <a:srgbClr val="0070C0"/>
                </a:solidFill>
              </a:rPr>
              <a:t>brenbuildingaccess</a:t>
            </a:r>
            <a:endParaRPr lang="en-US" sz="3800" dirty="0">
              <a:solidFill>
                <a:srgbClr val="0070C0"/>
              </a:solidFill>
            </a:endParaRPr>
          </a:p>
        </p:txBody>
      </p:sp>
      <p:pic>
        <p:nvPicPr>
          <p:cNvPr id="10" name="Picture 9" descr="Browser, globe, network, web, web page, webpage icon">
            <a:extLst>
              <a:ext uri="{FF2B5EF4-FFF2-40B4-BE49-F238E27FC236}">
                <a16:creationId xmlns:a16="http://schemas.microsoft.com/office/drawing/2014/main" id="{8971675C-696F-4141-9DCF-09893CEA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90" y="6118034"/>
            <a:ext cx="587565" cy="5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8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F588-D7D9-234F-A5F6-301A1C07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64" y="3726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Meeting Space Reservations (Robin)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DB79C-9671-894B-83D2-2F680775A963}"/>
              </a:ext>
            </a:extLst>
          </p:cNvPr>
          <p:cNvSpPr txBox="1"/>
          <p:nvPr/>
        </p:nvSpPr>
        <p:spPr>
          <a:xfrm>
            <a:off x="812364" y="1872020"/>
            <a:ext cx="49898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Online Interface For Booking: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Immediate Self Booking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Search For Available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UCSB Google Account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Limited to short, non-recurring reservations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Mobile App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dirty="0">
                <a:solidFill>
                  <a:srgbClr val="0070C0"/>
                </a:solidFill>
              </a:rPr>
              <a:t>For Advanced / Complex Room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scheduling@bren.ucsb.edu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Speak with Bren Staff (Emily, Sean, Jamie)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7" name="Picture 8" descr="Browser, globe, network, web, web page, webpage icon">
            <a:extLst>
              <a:ext uri="{FF2B5EF4-FFF2-40B4-BE49-F238E27FC236}">
                <a16:creationId xmlns:a16="http://schemas.microsoft.com/office/drawing/2014/main" id="{B04192D0-CD45-C546-8A4F-AE18DF06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37665"/>
            <a:ext cx="587565" cy="5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6536" y="5048005"/>
            <a:ext cx="49732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booking.bren.ucsb.edu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955" y="2315823"/>
            <a:ext cx="3961719" cy="2204202"/>
          </a:xfrm>
          <a:prstGeom prst="rect">
            <a:avLst/>
          </a:prstGeom>
          <a:effectLst>
            <a:glow rad="419100">
              <a:schemeClr val="accent1">
                <a:lumMod val="40000"/>
                <a:lumOff val="60000"/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055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Bren Desktop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Domain account used to log into Bren computers and access certain resources.</a:t>
            </a:r>
          </a:p>
          <a:p>
            <a:r>
              <a:rPr lang="en-US" dirty="0"/>
              <a:t>Same username as your </a:t>
            </a:r>
            <a:r>
              <a:rPr lang="en-US" dirty="0" err="1" smtClean="0"/>
              <a:t>UCSBnetID</a:t>
            </a:r>
            <a:endParaRPr lang="en-US" dirty="0"/>
          </a:p>
          <a:p>
            <a:r>
              <a:rPr lang="en-US" dirty="0"/>
              <a:t>Different password than your UCSBnetID</a:t>
            </a:r>
          </a:p>
          <a:p>
            <a:r>
              <a:rPr lang="en-US" dirty="0"/>
              <a:t>Includes modest Bren Personal Drive (H</a:t>
            </a:r>
            <a:r>
              <a:rPr lang="en-US" dirty="0">
                <a:sym typeface="Wingdings" pitchFamily="2" charset="2"/>
              </a:rPr>
              <a:t>:)</a:t>
            </a:r>
            <a:r>
              <a:rPr lang="en-US" dirty="0"/>
              <a:t> for document storage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94C7B-91B6-4FAA-9F17-D25B2AC609A0}"/>
              </a:ext>
            </a:extLst>
          </p:cNvPr>
          <p:cNvSpPr txBox="1"/>
          <p:nvPr/>
        </p:nvSpPr>
        <p:spPr>
          <a:xfrm>
            <a:off x="1545506" y="4553883"/>
            <a:ext cx="8841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You can access your Bren Personal Drive (H:) and other network files through our REEF web portal located at: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4000" dirty="0" err="1">
                <a:solidFill>
                  <a:srgbClr val="0070C0"/>
                </a:solidFill>
              </a:rPr>
              <a:t>reef.bren.ucsb.edu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8" descr="Browser, globe, network, web, web page, webpage icon">
            <a:extLst>
              <a:ext uri="{FF2B5EF4-FFF2-40B4-BE49-F238E27FC236}">
                <a16:creationId xmlns:a16="http://schemas.microsoft.com/office/drawing/2014/main" id="{83DCC402-D3BC-4109-A17C-5A61F1CC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9" y="5412868"/>
            <a:ext cx="587565" cy="5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6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1002</Words>
  <Application>Microsoft Office PowerPoint</Application>
  <PresentationFormat>Widescreen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2024 MESM / PHD Computer Orientation</vt:lpstr>
      <vt:lpstr>Quick Show of Hands </vt:lpstr>
      <vt:lpstr>Computer Accounts</vt:lpstr>
      <vt:lpstr>UCSB Google Account and Email Addresses</vt:lpstr>
      <vt:lpstr>UCSB Google Resource Calendars</vt:lpstr>
      <vt:lpstr>WiFi Options</vt:lpstr>
      <vt:lpstr>Bren Computing / Meeting Spaces</vt:lpstr>
      <vt:lpstr>Meeting Space Reservations (Robin)</vt:lpstr>
      <vt:lpstr>Bren Desktop Account</vt:lpstr>
      <vt:lpstr>Printing and Equipment Loans</vt:lpstr>
      <vt:lpstr>Printing Pricing / Locations</vt:lpstr>
      <vt:lpstr>Computing Lab Spaces</vt:lpstr>
      <vt:lpstr>Remote Access</vt:lpstr>
      <vt:lpstr>Cloud and Bren Personal Drive Storage</vt:lpstr>
      <vt:lpstr>UCSB VPN</vt:lpstr>
      <vt:lpstr>Microsoft Office for Students</vt:lpstr>
      <vt:lpstr>Getting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MESM Computer Orientation</dc:title>
  <dc:creator>Steve Miley</dc:creator>
  <cp:lastModifiedBy>Brad Hill</cp:lastModifiedBy>
  <cp:revision>102</cp:revision>
  <dcterms:created xsi:type="dcterms:W3CDTF">2019-09-16T21:38:36Z</dcterms:created>
  <dcterms:modified xsi:type="dcterms:W3CDTF">2024-09-16T21:13:15Z</dcterms:modified>
</cp:coreProperties>
</file>